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4" r:id="rId4"/>
    <p:sldMasterId id="2147484249" r:id="rId5"/>
    <p:sldMasterId id="2147484331" r:id="rId6"/>
  </p:sldMasterIdLst>
  <p:notesMasterIdLst>
    <p:notesMasterId r:id="rId47"/>
  </p:notesMasterIdLst>
  <p:handoutMasterIdLst>
    <p:handoutMasterId r:id="rId48"/>
  </p:handoutMasterIdLst>
  <p:sldIdLst>
    <p:sldId id="281" r:id="rId7"/>
    <p:sldId id="280" r:id="rId8"/>
    <p:sldId id="261" r:id="rId9"/>
    <p:sldId id="273" r:id="rId10"/>
    <p:sldId id="278" r:id="rId11"/>
    <p:sldId id="284" r:id="rId12"/>
    <p:sldId id="324" r:id="rId13"/>
    <p:sldId id="316" r:id="rId14"/>
    <p:sldId id="265" r:id="rId15"/>
    <p:sldId id="296" r:id="rId16"/>
    <p:sldId id="312" r:id="rId17"/>
    <p:sldId id="313" r:id="rId18"/>
    <p:sldId id="279" r:id="rId19"/>
    <p:sldId id="295" r:id="rId20"/>
    <p:sldId id="277" r:id="rId21"/>
    <p:sldId id="303" r:id="rId22"/>
    <p:sldId id="304" r:id="rId23"/>
    <p:sldId id="305" r:id="rId24"/>
    <p:sldId id="306" r:id="rId25"/>
    <p:sldId id="268" r:id="rId26"/>
    <p:sldId id="297" r:id="rId27"/>
    <p:sldId id="298" r:id="rId28"/>
    <p:sldId id="299" r:id="rId29"/>
    <p:sldId id="307" r:id="rId30"/>
    <p:sldId id="308" r:id="rId31"/>
    <p:sldId id="309" r:id="rId32"/>
    <p:sldId id="310" r:id="rId33"/>
    <p:sldId id="311" r:id="rId34"/>
    <p:sldId id="315" r:id="rId35"/>
    <p:sldId id="294" r:id="rId36"/>
    <p:sldId id="266" r:id="rId37"/>
    <p:sldId id="300" r:id="rId38"/>
    <p:sldId id="301" r:id="rId39"/>
    <p:sldId id="302" r:id="rId40"/>
    <p:sldId id="292" r:id="rId41"/>
    <p:sldId id="320" r:id="rId42"/>
    <p:sldId id="319" r:id="rId43"/>
    <p:sldId id="321" r:id="rId44"/>
    <p:sldId id="322" r:id="rId45"/>
    <p:sldId id="32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FF236-9982-5A39-433D-AD61D389CF79}" v="1" dt="2026-01-07T12:03:30.966"/>
    <p1510:client id="{27CB4437-6BF0-44EF-8EC2-6EA36F3CFE57}" v="708" dt="2026-01-08T06:32:39.478"/>
    <p1510:client id="{A1832609-CC56-2A50-479F-7BDCE370F599}" v="506" dt="2026-01-07T18:46:59.767"/>
    <p1510:client id="{CC8DDE0B-C9DA-44A4-8E9A-7B23A710480D}" v="3152" dt="2026-01-08T09:13:55.933"/>
    <p1510:client id="{F0BC08EC-9CB8-A202-7B6D-F8FDC20876BE}" v="179" dt="2026-01-07T12:33:22.58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8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64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72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0436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9013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83171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1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9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83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0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86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46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47555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18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89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33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15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1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524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83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349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220A08F-2B1D-4498-A043-7C299B1C256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25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25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29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95402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84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8405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8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0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879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8320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26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296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976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2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19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612906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033962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46515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16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594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0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6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49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36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72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20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43537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0436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59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90133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58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831716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15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990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09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864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468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4755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514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370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87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97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29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979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28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12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020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2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320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75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882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220A08F-2B1D-4498-A043-7C299B1C256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1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image" Target="../media/image1.jpeg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3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3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  <p:sldLayoutId id="2147484268" r:id="rId19"/>
    <p:sldLayoutId id="2147484269" r:id="rId20"/>
    <p:sldLayoutId id="2147484270" r:id="rId21"/>
    <p:sldLayoutId id="2147484271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  <p:sldLayoutId id="2147484239" r:id="rId37"/>
    <p:sldLayoutId id="2147484240" r:id="rId38"/>
    <p:sldLayoutId id="2147484241" r:id="rId39"/>
    <p:sldLayoutId id="2147484242" r:id="rId40"/>
    <p:sldLayoutId id="2147484243" r:id="rId41"/>
    <p:sldLayoutId id="2147484244" r:id="rId42"/>
    <p:sldLayoutId id="2147484245" r:id="rId43"/>
    <p:sldLayoutId id="2147484246" r:id="rId44"/>
    <p:sldLayoutId id="2147484247" r:id="rId45"/>
    <p:sldLayoutId id="2147484248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  <p:sldLayoutId id="214748434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AutoShape 2" descr="Credit Card Template for PowerPoint - SlideModel">
            <a:extLst>
              <a:ext uri="{FF2B5EF4-FFF2-40B4-BE49-F238E27FC236}">
                <a16:creationId xmlns:a16="http://schemas.microsoft.com/office/drawing/2014/main" id="{6BF76DE1-4D36-845E-4D6A-50F85FECF06A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 flipH="1">
            <a:off x="-175597" y="463437"/>
            <a:ext cx="6039579" cy="18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4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Credit card transaction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C0B3C-53EA-D82C-7798-3B0E3184C047}"/>
              </a:ext>
            </a:extLst>
          </p:cNvPr>
          <p:cNvSpPr txBox="1"/>
          <p:nvPr/>
        </p:nvSpPr>
        <p:spPr>
          <a:xfrm>
            <a:off x="8794291" y="4936426"/>
            <a:ext cx="69334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MEMBERS:</a:t>
            </a:r>
          </a:p>
          <a:p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Rajasekharreddy</a:t>
            </a:r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Kamireddy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Nikhilavaishnavi</a:t>
            </a:r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Katteboina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Krishnateja</a:t>
            </a:r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Garampalli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 Ganesh </a:t>
            </a:r>
            <a:r>
              <a:rPr lang="en-IN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Illapu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Peddabala Anuja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9941FAD-42C0-AFF6-21E0-72CE59C1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09" y="2435206"/>
            <a:ext cx="8823960" cy="8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6F3B136-3E91-01F2-613C-D327934A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" y="4962017"/>
            <a:ext cx="10524744" cy="13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CD5AB0-F288-99ED-A433-0E4DAE9AA259}"/>
              </a:ext>
            </a:extLst>
          </p:cNvPr>
          <p:cNvSpPr/>
          <p:nvPr/>
        </p:nvSpPr>
        <p:spPr>
          <a:xfrm>
            <a:off x="1055409" y="1391290"/>
            <a:ext cx="7955028" cy="6569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latin typeface="Abadi"/>
                <a:ea typeface="Calibri"/>
                <a:cs typeface="Calibri"/>
              </a:rPr>
              <a:t>Kafka Topic Creation (Server Side)</a:t>
            </a:r>
            <a:endParaRPr lang="en-US">
              <a:solidFill>
                <a:schemeClr val="bg1"/>
              </a:solidFill>
              <a:latin typeface="Abadi"/>
            </a:endParaRPr>
          </a:p>
          <a:p>
            <a:r>
              <a:rPr lang="en-US">
                <a:solidFill>
                  <a:schemeClr val="bg1"/>
                </a:solidFill>
                <a:latin typeface="Abadi"/>
                <a:ea typeface="Calibri"/>
                <a:cs typeface="Calibri"/>
              </a:rPr>
              <a:t>Creating and listing Kafka topics on the Kafka broker using CLI commands.</a:t>
            </a:r>
          </a:p>
          <a:p>
            <a:pPr algn="ctr"/>
            <a:endParaRPr lang="en-US">
              <a:ea typeface="Calibri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4CED29-21E2-DCE8-15EE-747DAD6BEB0E}"/>
              </a:ext>
            </a:extLst>
          </p:cNvPr>
          <p:cNvSpPr/>
          <p:nvPr/>
        </p:nvSpPr>
        <p:spPr>
          <a:xfrm>
            <a:off x="833074" y="3432361"/>
            <a:ext cx="10321092" cy="137122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658D4-D5B9-F967-34D8-49CFE76C3684}"/>
              </a:ext>
            </a:extLst>
          </p:cNvPr>
          <p:cNvSpPr txBox="1"/>
          <p:nvPr/>
        </p:nvSpPr>
        <p:spPr>
          <a:xfrm>
            <a:off x="1295400" y="3238500"/>
            <a:ext cx="11430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  <a:latin typeface="Abadi"/>
              <a:ea typeface="Segoe UI"/>
              <a:cs typeface="Segoe UI"/>
            </a:endParaRPr>
          </a:p>
          <a:p>
            <a:r>
              <a:rPr lang="en-US" sz="1800" baseline="0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Kafka Topic Creation (Server Side)</a:t>
            </a:r>
            <a:r>
              <a:rPr lang="en-US" sz="1800">
                <a:latin typeface="Abadi"/>
                <a:ea typeface="Segoe UI"/>
                <a:cs typeface="Segoe UI"/>
              </a:rPr>
              <a:t>​</a:t>
            </a:r>
            <a:endParaRPr lang="en-US"/>
          </a:p>
          <a:p>
            <a:pPr rtl="0"/>
            <a:r>
              <a:rPr lang="en-US" sz="1800" baseline="0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Creating and listing Kafka topics on the Kafka broker using CLI commands.</a:t>
            </a:r>
            <a:r>
              <a:rPr lang="en-US" sz="1800">
                <a:latin typeface="Abad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800" baseline="0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EC2 to Local Data Transfer (Command Prompt)</a:t>
            </a:r>
            <a:r>
              <a:rPr lang="en-US" sz="1800">
                <a:latin typeface="Abad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800" baseline="0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Securely copying data from an EC2 instance to the local machine </a:t>
            </a:r>
            <a:r>
              <a:rPr lang="en-US" sz="1800" baseline="0" err="1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viaterminal</a:t>
            </a:r>
            <a:r>
              <a:rPr lang="en-US" sz="1800" baseline="0">
                <a:solidFill>
                  <a:srgbClr val="FFFFFF"/>
                </a:solidFill>
                <a:latin typeface="Abadi"/>
                <a:ea typeface="Segoe UI"/>
                <a:cs typeface="Segoe UI"/>
              </a:rPr>
              <a:t>.</a:t>
            </a:r>
          </a:p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A01490-DF6C-A887-E612-357CECBA1D0C}"/>
              </a:ext>
            </a:extLst>
          </p:cNvPr>
          <p:cNvSpPr/>
          <p:nvPr/>
        </p:nvSpPr>
        <p:spPr>
          <a:xfrm>
            <a:off x="833074" y="596900"/>
            <a:ext cx="2970491" cy="5038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KAFKA : </a:t>
            </a:r>
          </a:p>
        </p:txBody>
      </p:sp>
    </p:spTree>
    <p:extLst>
      <p:ext uri="{BB962C8B-B14F-4D97-AF65-F5344CB8AC3E}">
        <p14:creationId xmlns:p14="http://schemas.microsoft.com/office/powerpoint/2010/main" val="625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89D2660-D8D8-A05A-D181-CEE058DC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08991"/>
            <a:ext cx="6409944" cy="272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751911D-D7B3-427A-01F5-64AF4F96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1947"/>
            <a:ext cx="12192000" cy="5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31F256F-0DFA-36D7-FF5C-6FE579976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5663"/>
            <a:ext cx="1219200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10A8CB77-0E93-01BA-6211-A7A999935C0C}"/>
              </a:ext>
            </a:extLst>
          </p:cNvPr>
          <p:cNvSpPr/>
          <p:nvPr/>
        </p:nvSpPr>
        <p:spPr>
          <a:xfrm>
            <a:off x="7013448" y="1005840"/>
            <a:ext cx="4949952" cy="1627632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Abadi" panose="020B0604020104020204" pitchFamily="34" charset="0"/>
              </a:rPr>
              <a:t>Starting Kafka Server</a:t>
            </a:r>
          </a:p>
          <a:p>
            <a:r>
              <a:rPr lang="en-US">
                <a:latin typeface="Abadi" panose="020B0604020104020204" pitchFamily="34" charset="0"/>
              </a:rPr>
              <a:t>Launching the Kafka broker service to enable message streaming.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76F02AD-292B-B292-C566-B1548271034D}"/>
              </a:ext>
            </a:extLst>
          </p:cNvPr>
          <p:cNvSpPr/>
          <p:nvPr/>
        </p:nvSpPr>
        <p:spPr>
          <a:xfrm>
            <a:off x="329184" y="3821343"/>
            <a:ext cx="2752344" cy="385025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latin typeface="Abadi" panose="020B0604020104020204" pitchFamily="34" charset="0"/>
              </a:rPr>
              <a:t>Starting Kafka Producer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29AB385-CB62-8012-439A-881682F58060}"/>
              </a:ext>
            </a:extLst>
          </p:cNvPr>
          <p:cNvSpPr/>
          <p:nvPr/>
        </p:nvSpPr>
        <p:spPr>
          <a:xfrm>
            <a:off x="356616" y="5175376"/>
            <a:ext cx="2724912" cy="411488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latin typeface="Abadi" panose="020B0604020104020204" pitchFamily="34" charset="0"/>
              </a:rPr>
              <a:t>Starting Kafka Consumer</a:t>
            </a:r>
          </a:p>
        </p:txBody>
      </p:sp>
    </p:spTree>
    <p:extLst>
      <p:ext uri="{BB962C8B-B14F-4D97-AF65-F5344CB8AC3E}">
        <p14:creationId xmlns:p14="http://schemas.microsoft.com/office/powerpoint/2010/main" val="319850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B02DF1D-285B-4EFD-D51B-BD6B7F67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3" y="1929384"/>
            <a:ext cx="4430267" cy="41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FBF5C7A-BB8E-CCC4-5ABE-B242A475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9384"/>
            <a:ext cx="4908044" cy="4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55074185-208B-308C-8355-555ACE1F89C3}"/>
              </a:ext>
            </a:extLst>
          </p:cNvPr>
          <p:cNvSpPr/>
          <p:nvPr/>
        </p:nvSpPr>
        <p:spPr>
          <a:xfrm>
            <a:off x="3776472" y="405892"/>
            <a:ext cx="3566160" cy="804672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latin typeface="Abadi" panose="020B0604020104020204" pitchFamily="34" charset="0"/>
              </a:rPr>
              <a:t>Kafka data ingestion output</a:t>
            </a:r>
          </a:p>
        </p:txBody>
      </p:sp>
    </p:spTree>
    <p:extLst>
      <p:ext uri="{BB962C8B-B14F-4D97-AF65-F5344CB8AC3E}">
        <p14:creationId xmlns:p14="http://schemas.microsoft.com/office/powerpoint/2010/main" val="41056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B004CFD-E72D-FB81-ED83-69A522547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1" y="1127128"/>
            <a:ext cx="5427433" cy="3522846"/>
          </a:xfrm>
          <a:prstGeom prst="rect">
            <a:avLst/>
          </a:prstGeom>
          <a:effectLst>
            <a:glow rad="127000">
              <a:schemeClr val="tx2">
                <a:lumMod val="75000"/>
              </a:schemeClr>
            </a:glow>
            <a:softEdge rad="0"/>
          </a:effectLst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44269F-89FC-B758-5A4A-61C94F37D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89" y="1127128"/>
            <a:ext cx="5316354" cy="3522846"/>
          </a:xfrm>
          <a:prstGeom prst="rect">
            <a:avLst/>
          </a:prstGeom>
          <a:effectLst>
            <a:glow rad="165100">
              <a:schemeClr val="tx2">
                <a:lumMod val="50000"/>
                <a:alpha val="40000"/>
              </a:schemeClr>
            </a:glow>
            <a:outerShdw blurRad="50800" dist="50800" dir="5400000" algn="ctr" rotWithShape="0">
              <a:schemeClr val="tx1"/>
            </a:outerShdw>
            <a:softEdge rad="0"/>
          </a:effectLst>
        </p:spPr>
      </p:pic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EDADCC0B-15E9-5286-7970-E0EA7ACAE43E}"/>
              </a:ext>
            </a:extLst>
          </p:cNvPr>
          <p:cNvSpPr/>
          <p:nvPr/>
        </p:nvSpPr>
        <p:spPr>
          <a:xfrm>
            <a:off x="2482105" y="4999552"/>
            <a:ext cx="7074568" cy="861460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Abadi"/>
              </a:rPr>
              <a:t>Reads raw CSV data into Spark, inspects the schema, and prepares it for cleaning and transformation.</a:t>
            </a:r>
            <a:endParaRPr lang="en-IN">
              <a:latin typeface="Abad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4FBF5-5C88-FB48-EC55-B69310EA8028}"/>
              </a:ext>
            </a:extLst>
          </p:cNvPr>
          <p:cNvSpPr/>
          <p:nvPr/>
        </p:nvSpPr>
        <p:spPr>
          <a:xfrm>
            <a:off x="4312883" y="118933"/>
            <a:ext cx="3570981" cy="6713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aseline="0">
                <a:latin typeface="Algerian"/>
              </a:rPr>
              <a:t>Data cleaning</a:t>
            </a:r>
            <a:r>
              <a:rPr lang="en-IN" sz="3200" baseline="0">
                <a:latin typeface="Calibri"/>
              </a:rPr>
              <a:t> </a:t>
            </a:r>
            <a:r>
              <a:rPr lang="en-IN" sz="32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CB7E4D-84F5-418D-50CD-6CFFC927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" y="0"/>
            <a:ext cx="5419023" cy="371535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chemeClr val="accent3"/>
            </a:outerShdw>
          </a:effectLst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B023B3C-665C-69A9-E39A-D938AC35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4" y="2193114"/>
            <a:ext cx="5742906" cy="4664886"/>
          </a:xfrm>
          <a:prstGeom prst="rect">
            <a:avLst/>
          </a:prstGeom>
          <a:effectLst>
            <a:glow rad="139700">
              <a:schemeClr val="accent4">
                <a:lumMod val="75000"/>
                <a:alpha val="40000"/>
              </a:schemeClr>
            </a:glow>
            <a:outerShdw blurRad="50800" dist="50800" algn="ctr" rotWithShape="0">
              <a:schemeClr val="accent3"/>
            </a:outerShdw>
          </a:effec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B4865A0F-4253-1748-2CDF-7CF4CAB0C353}"/>
              </a:ext>
            </a:extLst>
          </p:cNvPr>
          <p:cNvSpPr/>
          <p:nvPr/>
        </p:nvSpPr>
        <p:spPr>
          <a:xfrm>
            <a:off x="5714200" y="154004"/>
            <a:ext cx="5742906" cy="1703671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Counts the total records,</a:t>
            </a:r>
          </a:p>
          <a:p>
            <a:pPr algn="ctr"/>
            <a:r>
              <a:rPr lang="en-IN">
                <a:latin typeface="Abadi"/>
              </a:rPr>
              <a:t>And eliminates the duplicate records in the dataset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DFF9C8-4C3A-EF4C-0AC3-066F8745A52B}"/>
              </a:ext>
            </a:extLst>
          </p:cNvPr>
          <p:cNvSpPr/>
          <p:nvPr/>
        </p:nvSpPr>
        <p:spPr>
          <a:xfrm>
            <a:off x="906463" y="4340996"/>
            <a:ext cx="5027596" cy="143416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Converts columns into correct datatypes</a:t>
            </a:r>
          </a:p>
        </p:txBody>
      </p:sp>
    </p:spTree>
    <p:extLst>
      <p:ext uri="{BB962C8B-B14F-4D97-AF65-F5344CB8AC3E}">
        <p14:creationId xmlns:p14="http://schemas.microsoft.com/office/powerpoint/2010/main" val="51282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7CB5F98-D244-47CD-60EB-0063916E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8" y="248066"/>
            <a:ext cx="4822257" cy="3758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574435-8CDF-276C-B789-841D9555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13" y="1270535"/>
            <a:ext cx="6631807" cy="5478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288907-2610-2AAF-338B-96179DB24903}"/>
              </a:ext>
            </a:extLst>
          </p:cNvPr>
          <p:cNvCxnSpPr/>
          <p:nvPr/>
        </p:nvCxnSpPr>
        <p:spPr>
          <a:xfrm>
            <a:off x="4919905" y="312709"/>
            <a:ext cx="0" cy="3542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D102A9-DAA8-374F-01C6-C1A624C295B4}"/>
              </a:ext>
            </a:extLst>
          </p:cNvPr>
          <p:cNvCxnSpPr>
            <a:cxnSpLocks/>
          </p:cNvCxnSpPr>
          <p:nvPr/>
        </p:nvCxnSpPr>
        <p:spPr>
          <a:xfrm>
            <a:off x="202131" y="3941433"/>
            <a:ext cx="4706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3FAF47-6774-1C1A-2A1E-78A3F9681AA3}"/>
              </a:ext>
            </a:extLst>
          </p:cNvPr>
          <p:cNvCxnSpPr/>
          <p:nvPr/>
        </p:nvCxnSpPr>
        <p:spPr>
          <a:xfrm flipV="1">
            <a:off x="164063" y="312709"/>
            <a:ext cx="0" cy="3628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2E9F9E-706E-4B63-EFC0-08475F13001B}"/>
              </a:ext>
            </a:extLst>
          </p:cNvPr>
          <p:cNvCxnSpPr/>
          <p:nvPr/>
        </p:nvCxnSpPr>
        <p:spPr>
          <a:xfrm>
            <a:off x="164063" y="312709"/>
            <a:ext cx="47067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3E1A3D-3247-A60B-FE57-8A841AC4CD2A}"/>
              </a:ext>
            </a:extLst>
          </p:cNvPr>
          <p:cNvCxnSpPr/>
          <p:nvPr/>
        </p:nvCxnSpPr>
        <p:spPr>
          <a:xfrm>
            <a:off x="5341437" y="1242526"/>
            <a:ext cx="14287" cy="559851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C2F51B-A60A-315B-A8B3-EB594F86B792}"/>
              </a:ext>
            </a:extLst>
          </p:cNvPr>
          <p:cNvCxnSpPr/>
          <p:nvPr/>
        </p:nvCxnSpPr>
        <p:spPr>
          <a:xfrm>
            <a:off x="5327155" y="1213962"/>
            <a:ext cx="6783911" cy="142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21FF53-90B0-164E-0775-34CF7A05A7B7}"/>
              </a:ext>
            </a:extLst>
          </p:cNvPr>
          <p:cNvCxnSpPr/>
          <p:nvPr/>
        </p:nvCxnSpPr>
        <p:spPr>
          <a:xfrm>
            <a:off x="12096784" y="1199681"/>
            <a:ext cx="28563" cy="561279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B2CA6C-BB52-2121-80A5-1E8C3BF3DDB6}"/>
              </a:ext>
            </a:extLst>
          </p:cNvPr>
          <p:cNvCxnSpPr/>
          <p:nvPr/>
        </p:nvCxnSpPr>
        <p:spPr>
          <a:xfrm>
            <a:off x="5345949" y="6802705"/>
            <a:ext cx="6779398" cy="828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3E82AE-79B1-690D-14C6-0683942FB8A3}"/>
              </a:ext>
            </a:extLst>
          </p:cNvPr>
          <p:cNvSpPr txBox="1"/>
          <p:nvPr/>
        </p:nvSpPr>
        <p:spPr>
          <a:xfrm>
            <a:off x="422275" y="521457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>
                <a:latin typeface="Calibri"/>
                <a:ea typeface="Segoe UI"/>
                <a:cs typeface="Segoe UI"/>
              </a:rPr>
              <a:t>       </a:t>
            </a:r>
            <a:endParaRPr lang="en-US">
              <a:ea typeface="Calibri"/>
              <a:cs typeface="Calibri"/>
            </a:endParaRPr>
          </a:p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1688FF2-C8AF-8A50-8725-78C7DAD23B00}"/>
              </a:ext>
            </a:extLst>
          </p:cNvPr>
          <p:cNvSpPr/>
          <p:nvPr/>
        </p:nvSpPr>
        <p:spPr>
          <a:xfrm>
            <a:off x="5917326" y="67377"/>
            <a:ext cx="4165708" cy="870472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A6425-443E-99F3-A6B7-CA1BFB46C2C8}"/>
              </a:ext>
            </a:extLst>
          </p:cNvPr>
          <p:cNvSpPr txBox="1"/>
          <p:nvPr/>
        </p:nvSpPr>
        <p:spPr>
          <a:xfrm>
            <a:off x="6334125" y="314325"/>
            <a:ext cx="60960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baseline="0">
                <a:solidFill>
                  <a:schemeClr val="bg1"/>
                </a:solidFill>
                <a:latin typeface="Abadi"/>
              </a:rPr>
              <a:t>Finds top 5 cities by Spend using RDDs</a:t>
            </a:r>
            <a:endParaRPr lang="en-US" sz="1600">
              <a:solidFill>
                <a:schemeClr val="bg1"/>
              </a:solidFill>
              <a:latin typeface="Abadi"/>
              <a:ea typeface="Calibri"/>
              <a:cs typeface="Calibri"/>
            </a:endParaRPr>
          </a:p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EBFA38-0C1A-14D9-CF13-D6F79388F15D}"/>
              </a:ext>
            </a:extLst>
          </p:cNvPr>
          <p:cNvSpPr/>
          <p:nvPr/>
        </p:nvSpPr>
        <p:spPr>
          <a:xfrm>
            <a:off x="795528" y="4326412"/>
            <a:ext cx="3684907" cy="115589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IN" sz="1800" baseline="0">
                <a:latin typeface="Calibri"/>
                <a:ea typeface="Segoe UI"/>
                <a:cs typeface="Segoe UI"/>
              </a:rPr>
              <a:t> </a:t>
            </a:r>
            <a:r>
              <a:rPr lang="en-IN" sz="1800" baseline="0">
                <a:latin typeface="Abadi"/>
                <a:ea typeface="Segoe UI"/>
                <a:cs typeface="Segoe UI"/>
              </a:rPr>
              <a:t>Reads and Parses CSV data </a:t>
            </a:r>
            <a:r>
              <a:rPr lang="en-US" sz="1800">
                <a:latin typeface="Abadi"/>
                <a:ea typeface="Segoe UI"/>
                <a:cs typeface="Segoe UI"/>
              </a:rPr>
              <a:t>​</a:t>
            </a:r>
          </a:p>
          <a:p>
            <a:pPr rtl="0"/>
            <a:r>
              <a:rPr lang="en-IN" sz="1800" baseline="0">
                <a:latin typeface="Abadi"/>
                <a:ea typeface="Segoe UI"/>
                <a:cs typeface="Segoe UI"/>
              </a:rPr>
              <a:t>  using </a:t>
            </a:r>
            <a:r>
              <a:rPr lang="en-IN" sz="1800" baseline="0" err="1">
                <a:latin typeface="Abadi"/>
                <a:ea typeface="Segoe UI"/>
                <a:cs typeface="Segoe UI"/>
              </a:rPr>
              <a:t>PySpark</a:t>
            </a:r>
            <a:r>
              <a:rPr lang="en-IN" sz="1800" baseline="0">
                <a:latin typeface="Abadi"/>
                <a:ea typeface="Segoe UI"/>
                <a:cs typeface="Segoe UI"/>
              </a:rPr>
              <a:t> RDDs </a:t>
            </a:r>
            <a:endParaRPr lang="en-US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DB7164-9463-FB4D-A81A-1F59B0F1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" y="1266718"/>
            <a:ext cx="6227064" cy="5394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3D254C-1BCA-2ED6-4BBA-2FF8DB6E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95" y="2745676"/>
            <a:ext cx="5734533" cy="3855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429D3085-67C4-9519-73E5-E25D0BD88951}"/>
              </a:ext>
            </a:extLst>
          </p:cNvPr>
          <p:cNvSpPr/>
          <p:nvPr/>
        </p:nvSpPr>
        <p:spPr>
          <a:xfrm>
            <a:off x="4385300" y="419392"/>
            <a:ext cx="4429125" cy="514350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16CBD-A39B-D5C2-C9F8-C0F4E8487482}"/>
              </a:ext>
            </a:extLst>
          </p:cNvPr>
          <p:cNvSpPr txBox="1"/>
          <p:nvPr/>
        </p:nvSpPr>
        <p:spPr>
          <a:xfrm>
            <a:off x="4318825" y="214902"/>
            <a:ext cx="4429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baseline="0">
              <a:solidFill>
                <a:schemeClr val="bg1"/>
              </a:solidFill>
              <a:latin typeface="Abadi"/>
            </a:endParaRPr>
          </a:p>
          <a:p>
            <a:r>
              <a:rPr lang="en-US" sz="1800" baseline="0">
                <a:solidFill>
                  <a:schemeClr val="bg1"/>
                </a:solidFill>
                <a:latin typeface="Abadi"/>
              </a:rPr>
              <a:t>   Highest &amp; Lowest Expense Type per City</a:t>
            </a:r>
            <a:endParaRPr lang="en-US">
              <a:solidFill>
                <a:schemeClr val="bg1"/>
              </a:solidFill>
              <a:latin typeface="Abad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9D5F97-ED78-B65A-A7B8-7CDD584F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" y="1148876"/>
            <a:ext cx="5916167" cy="5325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69AE42-0A0E-83CA-295E-7C74BE38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68" y="2303907"/>
            <a:ext cx="5556962" cy="4313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D2EBAF-B68B-E727-7FC0-40F798503B02}"/>
              </a:ext>
            </a:extLst>
          </p:cNvPr>
          <p:cNvSpPr/>
          <p:nvPr/>
        </p:nvSpPr>
        <p:spPr>
          <a:xfrm>
            <a:off x="3699139" y="204692"/>
            <a:ext cx="4798724" cy="74265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25C61-8244-5B2E-1C9B-A6CEAED2D1F0}"/>
              </a:ext>
            </a:extLst>
          </p:cNvPr>
          <p:cNvSpPr txBox="1"/>
          <p:nvPr/>
        </p:nvSpPr>
        <p:spPr>
          <a:xfrm>
            <a:off x="3695700" y="40005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aseline="0">
                <a:solidFill>
                  <a:schemeClr val="bg1"/>
                </a:solidFill>
                <a:latin typeface="Abadi"/>
              </a:rPr>
              <a:t>Least Days to Reach 500th Transaction per City</a:t>
            </a:r>
            <a:endParaRPr lang="en-US">
              <a:solidFill>
                <a:schemeClr val="bg1"/>
              </a:solidFill>
              <a:latin typeface="Abad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1586AE1-B76C-EF36-2E18-E35633CFC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5" y="1403695"/>
            <a:ext cx="6071615" cy="5030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B05D1A0-A8F2-7512-9EB1-00333A14F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83" y="2035998"/>
            <a:ext cx="5415362" cy="43982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FE6060-8884-E9E4-7367-FD160331125A}"/>
              </a:ext>
            </a:extLst>
          </p:cNvPr>
          <p:cNvSpPr/>
          <p:nvPr/>
        </p:nvSpPr>
        <p:spPr>
          <a:xfrm>
            <a:off x="3846481" y="223709"/>
            <a:ext cx="4432129" cy="7426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aseline="0">
                <a:latin typeface="Calibri"/>
              </a:rPr>
              <a:t>Weekend Transaction Ratio by City</a:t>
            </a:r>
            <a:r>
              <a:rPr lang="en-US" sz="1800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9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918F59F-8F8F-84A5-28B2-7A58C6D4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" y="1773936"/>
            <a:ext cx="8134414" cy="4700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497D0-1BCF-CEFC-E783-72F1772E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34" y="3328416"/>
            <a:ext cx="5085867" cy="3282696"/>
          </a:xfrm>
          <a:prstGeom prst="rect">
            <a:avLst/>
          </a:prstGeo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3EB00B65-27A4-99A7-4376-E264669438D2}"/>
              </a:ext>
            </a:extLst>
          </p:cNvPr>
          <p:cNvSpPr/>
          <p:nvPr/>
        </p:nvSpPr>
        <p:spPr>
          <a:xfrm>
            <a:off x="1742393" y="252194"/>
            <a:ext cx="8497741" cy="1076023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27B22-7019-7677-3177-49831ADEAB1F}"/>
              </a:ext>
            </a:extLst>
          </p:cNvPr>
          <p:cNvSpPr txBox="1"/>
          <p:nvPr/>
        </p:nvSpPr>
        <p:spPr>
          <a:xfrm>
            <a:off x="1742393" y="350747"/>
            <a:ext cx="8739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8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Write a </a:t>
            </a:r>
            <a:r>
              <a:rPr lang="en-US" sz="1800" baseline="0" err="1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PySpark</a:t>
            </a:r>
            <a:r>
              <a:rPr lang="en-US" sz="18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 query to compute, for each city the total spend and average spend based on the Amount column. Sort the result by</a:t>
            </a:r>
            <a:r>
              <a:rPr lang="en-US" sz="180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​ </a:t>
            </a:r>
            <a:r>
              <a:rPr lang="en-US" sz="1800" baseline="0" err="1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total_spend</a:t>
            </a:r>
            <a:r>
              <a:rPr lang="en-US" sz="18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 in descending order and display the output.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orking on laptops&#10;&#10;AI-generated content may be incorrect.">
            <a:extLst>
              <a:ext uri="{FF2B5EF4-FFF2-40B4-BE49-F238E27FC236}">
                <a16:creationId xmlns:a16="http://schemas.microsoft.com/office/drawing/2014/main" id="{D6ECB8C4-4642-EA75-4573-04256A72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4" b="13857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  <a:noFill/>
        </p:spPr>
      </p:pic>
      <p:pic>
        <p:nvPicPr>
          <p:cNvPr id="2" name="Picture 1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1C0ECE1B-84CD-C5C0-F785-FD08B0F99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69" y="2546826"/>
            <a:ext cx="1786890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87DD87-A027-6554-E9ED-3503451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9" y="1060646"/>
            <a:ext cx="6323215" cy="30175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99B015-C8D6-7107-4FCF-87872F2A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92" y="4005834"/>
            <a:ext cx="5774817" cy="2551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D9160A-3C51-9135-BABF-DA2AC70B3C7B}"/>
              </a:ext>
            </a:extLst>
          </p:cNvPr>
          <p:cNvCxnSpPr>
            <a:cxnSpLocks/>
          </p:cNvCxnSpPr>
          <p:nvPr/>
        </p:nvCxnSpPr>
        <p:spPr>
          <a:xfrm>
            <a:off x="5796995" y="1261288"/>
            <a:ext cx="18361" cy="2593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C11A8-BC39-258F-27D7-7D4FDC49B203}"/>
              </a:ext>
            </a:extLst>
          </p:cNvPr>
          <p:cNvCxnSpPr>
            <a:cxnSpLocks/>
          </p:cNvCxnSpPr>
          <p:nvPr/>
        </p:nvCxnSpPr>
        <p:spPr>
          <a:xfrm>
            <a:off x="274092" y="753767"/>
            <a:ext cx="5541264" cy="4206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772728-7217-92D5-E9B5-AA74E796D48C}"/>
              </a:ext>
            </a:extLst>
          </p:cNvPr>
          <p:cNvCxnSpPr/>
          <p:nvPr/>
        </p:nvCxnSpPr>
        <p:spPr>
          <a:xfrm flipH="1">
            <a:off x="7003359" y="3693317"/>
            <a:ext cx="5626" cy="249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54B8A54-8124-F480-1169-DAE65F1F9FE9}"/>
              </a:ext>
            </a:extLst>
          </p:cNvPr>
          <p:cNvSpPr/>
          <p:nvPr/>
        </p:nvSpPr>
        <p:spPr>
          <a:xfrm>
            <a:off x="6793992" y="1677924"/>
            <a:ext cx="4242816" cy="12252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Create and Load Credit Card dataset into </a:t>
            </a:r>
            <a:r>
              <a:rPr lang="en-IN" err="1">
                <a:latin typeface="Abadi"/>
              </a:rPr>
              <a:t>hdfs</a:t>
            </a:r>
            <a:endParaRPr lang="en-IN">
              <a:latin typeface="Abad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67427-0D88-24DE-D296-1941E3E92283}"/>
              </a:ext>
            </a:extLst>
          </p:cNvPr>
          <p:cNvSpPr/>
          <p:nvPr/>
        </p:nvSpPr>
        <p:spPr>
          <a:xfrm>
            <a:off x="1352403" y="4800600"/>
            <a:ext cx="4528427" cy="12161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Read file into </a:t>
            </a:r>
            <a:r>
              <a:rPr lang="en-IN" err="1">
                <a:latin typeface="Abadi"/>
              </a:rPr>
              <a:t>Dataframe</a:t>
            </a:r>
            <a:endParaRPr lang="en-IN">
              <a:latin typeface="Abadi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8C4E20-E799-EB36-9E01-01D6AD7CC9CA}"/>
              </a:ext>
            </a:extLst>
          </p:cNvPr>
          <p:cNvCxnSpPr>
            <a:cxnSpLocks/>
          </p:cNvCxnSpPr>
          <p:nvPr/>
        </p:nvCxnSpPr>
        <p:spPr>
          <a:xfrm>
            <a:off x="176461" y="644458"/>
            <a:ext cx="48521" cy="359718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CD460E-F6E6-A069-B3F1-90E995FC2080}"/>
              </a:ext>
            </a:extLst>
          </p:cNvPr>
          <p:cNvCxnSpPr/>
          <p:nvPr/>
        </p:nvCxnSpPr>
        <p:spPr>
          <a:xfrm>
            <a:off x="214228" y="3884681"/>
            <a:ext cx="28563" cy="2856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5E0F56-A298-7AC2-BFFA-9015E04EE382}"/>
              </a:ext>
            </a:extLst>
          </p:cNvPr>
          <p:cNvCxnSpPr/>
          <p:nvPr/>
        </p:nvCxnSpPr>
        <p:spPr>
          <a:xfrm flipV="1">
            <a:off x="262293" y="3930600"/>
            <a:ext cx="5493281" cy="25618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4B7172-4685-F48D-B45D-95A9350A7E41}"/>
              </a:ext>
            </a:extLst>
          </p:cNvPr>
          <p:cNvCxnSpPr/>
          <p:nvPr/>
        </p:nvCxnSpPr>
        <p:spPr>
          <a:xfrm>
            <a:off x="6955294" y="3741862"/>
            <a:ext cx="5084362" cy="27135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205E2-D07E-B389-85FF-740E347E46A9}"/>
              </a:ext>
            </a:extLst>
          </p:cNvPr>
          <p:cNvCxnSpPr/>
          <p:nvPr/>
        </p:nvCxnSpPr>
        <p:spPr>
          <a:xfrm flipH="1">
            <a:off x="11917174" y="4008706"/>
            <a:ext cx="122482" cy="305876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1371C-5959-B50F-4A1D-86F0B1FBA9AE}"/>
              </a:ext>
            </a:extLst>
          </p:cNvPr>
          <p:cNvCxnSpPr/>
          <p:nvPr/>
        </p:nvCxnSpPr>
        <p:spPr>
          <a:xfrm>
            <a:off x="7040985" y="6241197"/>
            <a:ext cx="4827288" cy="85691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05CC08-8602-35A6-38CC-845E4D765B55}"/>
              </a:ext>
            </a:extLst>
          </p:cNvPr>
          <p:cNvSpPr/>
          <p:nvPr/>
        </p:nvSpPr>
        <p:spPr>
          <a:xfrm>
            <a:off x="4670443" y="133216"/>
            <a:ext cx="3841791" cy="5712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u="sng">
              <a:solidFill>
                <a:schemeClr val="bg1"/>
              </a:solidFill>
              <a:latin typeface="Algerian"/>
            </a:endParaRPr>
          </a:p>
          <a:p>
            <a:r>
              <a:rPr lang="en-IN" sz="2400" u="sng">
                <a:solidFill>
                  <a:schemeClr val="bg1"/>
                </a:solidFill>
                <a:latin typeface="Algerian"/>
              </a:rPr>
              <a:t>Scenarios using HiveQL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EE965ED-F5E0-0C90-3462-65F56281B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" y="47625"/>
            <a:ext cx="42672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007514-747F-0E76-4AC7-7489EC34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86" y="1730502"/>
            <a:ext cx="4724400" cy="2038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323D12-D5B3-D3F7-544F-35BAE9F5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2" y="3108960"/>
            <a:ext cx="2914650" cy="32419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C9AC0A-09CF-8E61-D881-E4BDE391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4799267"/>
            <a:ext cx="3409950" cy="1866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05BF5F7-10C7-4F4C-76FA-04F7296753A8}"/>
              </a:ext>
            </a:extLst>
          </p:cNvPr>
          <p:cNvSpPr/>
          <p:nvPr/>
        </p:nvSpPr>
        <p:spPr>
          <a:xfrm>
            <a:off x="5077683" y="191833"/>
            <a:ext cx="5919406" cy="1205102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Rank transactions within each city by transaction amount 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E81D278-632E-4EC8-E4A6-D15C69215ABD}"/>
              </a:ext>
            </a:extLst>
          </p:cNvPr>
          <p:cNvSpPr/>
          <p:nvPr/>
        </p:nvSpPr>
        <p:spPr>
          <a:xfrm>
            <a:off x="7040880" y="4402392"/>
            <a:ext cx="4420743" cy="162706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Cities where 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en-IN">
                <a:latin typeface="Abadi"/>
              </a:rPr>
              <a:t>total spend &gt; overall average spend </a:t>
            </a:r>
          </a:p>
        </p:txBody>
      </p:sp>
    </p:spTree>
    <p:extLst>
      <p:ext uri="{BB962C8B-B14F-4D97-AF65-F5344CB8AC3E}">
        <p14:creationId xmlns:p14="http://schemas.microsoft.com/office/powerpoint/2010/main" val="151712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ACB3929D-91F9-DE89-96D7-6C8B8B6F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" y="43434"/>
            <a:ext cx="3505810" cy="3641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C3F0D29-9AED-B5EE-CA2E-1E9A66B9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48" y="1898523"/>
            <a:ext cx="5001578" cy="1781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23DB4E9-DDCA-69CE-D371-3CA9A6C2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46" y="3290126"/>
            <a:ext cx="3505810" cy="356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92D45ED8-4C19-5CAA-560C-5E74BF95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10" y="4506087"/>
            <a:ext cx="3157728" cy="2351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02F0E03D-343B-DC18-D89F-BFC1CE5189CB}"/>
              </a:ext>
            </a:extLst>
          </p:cNvPr>
          <p:cNvSpPr/>
          <p:nvPr/>
        </p:nvSpPr>
        <p:spPr>
          <a:xfrm>
            <a:off x="7470648" y="243459"/>
            <a:ext cx="3300984" cy="1620774"/>
          </a:xfrm>
          <a:prstGeom prst="cloud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Transaction count by gender and expense type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ED64137-41B4-F874-FC3D-B9589B20C0F9}"/>
              </a:ext>
            </a:extLst>
          </p:cNvPr>
          <p:cNvSpPr/>
          <p:nvPr/>
        </p:nvSpPr>
        <p:spPr>
          <a:xfrm>
            <a:off x="1049154" y="4506087"/>
            <a:ext cx="3243713" cy="1625206"/>
          </a:xfrm>
          <a:prstGeom prst="cloud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badi"/>
              </a:rPr>
              <a:t>Running total spend per  card type</a:t>
            </a:r>
          </a:p>
        </p:txBody>
      </p:sp>
    </p:spTree>
    <p:extLst>
      <p:ext uri="{BB962C8B-B14F-4D97-AF65-F5344CB8AC3E}">
        <p14:creationId xmlns:p14="http://schemas.microsoft.com/office/powerpoint/2010/main" val="367937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8EAB65D-3417-A183-1BD0-75263D21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4" y="1909041"/>
            <a:ext cx="4133138" cy="3811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4201FA9-D097-395D-3532-B505C389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91" y="1914348"/>
            <a:ext cx="3248025" cy="356372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5E90C0-5038-0EAE-7760-3BEF4D75CF02}"/>
              </a:ext>
            </a:extLst>
          </p:cNvPr>
          <p:cNvCxnSpPr/>
          <p:nvPr/>
        </p:nvCxnSpPr>
        <p:spPr>
          <a:xfrm>
            <a:off x="1974890" y="1852376"/>
            <a:ext cx="4734" cy="38561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5B9DA4-4A13-0F0C-FE20-0FF0F89A4C9B}"/>
              </a:ext>
            </a:extLst>
          </p:cNvPr>
          <p:cNvCxnSpPr/>
          <p:nvPr/>
        </p:nvCxnSpPr>
        <p:spPr>
          <a:xfrm>
            <a:off x="1979624" y="5722456"/>
            <a:ext cx="4098910" cy="142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1A5856-2B59-84D0-4BC6-AD5BEEBD3369}"/>
              </a:ext>
            </a:extLst>
          </p:cNvPr>
          <p:cNvCxnSpPr/>
          <p:nvPr/>
        </p:nvCxnSpPr>
        <p:spPr>
          <a:xfrm>
            <a:off x="1856662" y="1824150"/>
            <a:ext cx="4213165" cy="142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7AA69C-BF04-A028-41CB-CAE268994D69}"/>
              </a:ext>
            </a:extLst>
          </p:cNvPr>
          <p:cNvCxnSpPr/>
          <p:nvPr/>
        </p:nvCxnSpPr>
        <p:spPr>
          <a:xfrm>
            <a:off x="6143648" y="1799522"/>
            <a:ext cx="42845" cy="39418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7EFCA-9D9E-E249-3E18-0D0B4A9BA552}"/>
              </a:ext>
            </a:extLst>
          </p:cNvPr>
          <p:cNvCxnSpPr/>
          <p:nvPr/>
        </p:nvCxnSpPr>
        <p:spPr>
          <a:xfrm flipV="1">
            <a:off x="6403067" y="1808990"/>
            <a:ext cx="3246785" cy="143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FFE055-0BD5-411F-7F83-385A2589CBB2}"/>
              </a:ext>
            </a:extLst>
          </p:cNvPr>
          <p:cNvCxnSpPr/>
          <p:nvPr/>
        </p:nvCxnSpPr>
        <p:spPr>
          <a:xfrm>
            <a:off x="9683140" y="1799522"/>
            <a:ext cx="28563" cy="369901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A8B13D-5B62-C5D6-19DE-853F0A70B19D}"/>
              </a:ext>
            </a:extLst>
          </p:cNvPr>
          <p:cNvCxnSpPr/>
          <p:nvPr/>
        </p:nvCxnSpPr>
        <p:spPr>
          <a:xfrm flipH="1" flipV="1">
            <a:off x="6379237" y="1909041"/>
            <a:ext cx="47670" cy="356236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684177-063B-4275-1EF3-67205508DEAF}"/>
              </a:ext>
            </a:extLst>
          </p:cNvPr>
          <p:cNvCxnSpPr/>
          <p:nvPr/>
        </p:nvCxnSpPr>
        <p:spPr>
          <a:xfrm>
            <a:off x="6426862" y="5527102"/>
            <a:ext cx="3270559" cy="142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702F729-5253-6A90-59A6-75030E4BF8BE}"/>
              </a:ext>
            </a:extLst>
          </p:cNvPr>
          <p:cNvSpPr/>
          <p:nvPr/>
        </p:nvSpPr>
        <p:spPr>
          <a:xfrm>
            <a:off x="4018079" y="620637"/>
            <a:ext cx="3769215" cy="587537"/>
          </a:xfrm>
          <a:prstGeom prst="wedgeRoundRectCallout">
            <a:avLst>
              <a:gd name="adj1" fmla="val -20833"/>
              <a:gd name="adj2" fmla="val 10268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latin typeface="Algerian" panose="04020705040A02060702" pitchFamily="82" charset="0"/>
              </a:rPr>
              <a:t>Monthly total spend</a:t>
            </a:r>
          </a:p>
        </p:txBody>
      </p:sp>
    </p:spTree>
    <p:extLst>
      <p:ext uri="{BB962C8B-B14F-4D97-AF65-F5344CB8AC3E}">
        <p14:creationId xmlns:p14="http://schemas.microsoft.com/office/powerpoint/2010/main" val="96310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996A100-0CCA-A664-94B3-8541BCE9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9" y="1578224"/>
            <a:ext cx="5120449" cy="518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7995A1B-A1D1-FE7C-470C-39C993CD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71568"/>
            <a:ext cx="5819775" cy="548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C8067C7C-4F19-3BE2-5CD4-D2B12E074415}"/>
              </a:ext>
            </a:extLst>
          </p:cNvPr>
          <p:cNvSpPr/>
          <p:nvPr/>
        </p:nvSpPr>
        <p:spPr>
          <a:xfrm>
            <a:off x="718875" y="604552"/>
            <a:ext cx="3784708" cy="514149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C559E-5D2F-BE43-F190-91946446D736}"/>
              </a:ext>
            </a:extLst>
          </p:cNvPr>
          <p:cNvSpPr txBox="1"/>
          <p:nvPr/>
        </p:nvSpPr>
        <p:spPr>
          <a:xfrm>
            <a:off x="714375" y="657225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aseline="0">
                <a:solidFill>
                  <a:schemeClr val="bg1"/>
                </a:solidFill>
                <a:latin typeface="Abadi"/>
              </a:rPr>
              <a:t>Top 5 cities with Highest total spends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​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FEEDB7EF-BEF4-71E3-F4B0-DF53D8800AEA}"/>
              </a:ext>
            </a:extLst>
          </p:cNvPr>
          <p:cNvSpPr/>
          <p:nvPr/>
        </p:nvSpPr>
        <p:spPr>
          <a:xfrm>
            <a:off x="6841039" y="571277"/>
            <a:ext cx="4113192" cy="542712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055E-6EE8-1810-2CBE-F2B61090A81F}"/>
              </a:ext>
            </a:extLst>
          </p:cNvPr>
          <p:cNvSpPr txBox="1"/>
          <p:nvPr/>
        </p:nvSpPr>
        <p:spPr>
          <a:xfrm>
            <a:off x="6810375" y="600075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800" baseline="0">
                <a:solidFill>
                  <a:schemeClr val="bg1"/>
                </a:solidFill>
                <a:latin typeface="Abadi"/>
              </a:rPr>
              <a:t>Highest spend month for each card type</a:t>
            </a:r>
            <a:r>
              <a:rPr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​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C5F3CC-5B5D-683D-1D8C-1CE24E492B0B}"/>
              </a:ext>
            </a:extLst>
          </p:cNvPr>
          <p:cNvSpPr/>
          <p:nvPr/>
        </p:nvSpPr>
        <p:spPr>
          <a:xfrm>
            <a:off x="4989168" y="285638"/>
            <a:ext cx="1456755" cy="55689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chemeClr val="bg1"/>
              </a:solidFill>
              <a:latin typeface="Abadi"/>
              <a:ea typeface="Calibri"/>
              <a:cs typeface="Calibri"/>
            </a:endParaRPr>
          </a:p>
          <a:p>
            <a:r>
              <a:rPr lang="en-IN" err="1">
                <a:solidFill>
                  <a:schemeClr val="bg1"/>
                </a:solidFill>
                <a:latin typeface="Abadi"/>
                <a:ea typeface="Calibri"/>
                <a:cs typeface="Calibri"/>
              </a:rPr>
              <a:t>sparksql</a:t>
            </a:r>
            <a:endParaRPr lang="en-IN"/>
          </a:p>
          <a:p>
            <a:pPr algn="ctr"/>
            <a:endParaRPr lang="en-US">
              <a:ea typeface="Calibri"/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CDCE68-22BE-DD8E-0D4B-11D5CA7C5CB8}"/>
              </a:ext>
            </a:extLst>
          </p:cNvPr>
          <p:cNvCxnSpPr/>
          <p:nvPr/>
        </p:nvCxnSpPr>
        <p:spPr>
          <a:xfrm>
            <a:off x="185665" y="1542446"/>
            <a:ext cx="5127208" cy="142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8B8AE-2B68-E0BC-CC9D-4AF75EC41E7F}"/>
              </a:ext>
            </a:extLst>
          </p:cNvPr>
          <p:cNvCxnSpPr/>
          <p:nvPr/>
        </p:nvCxnSpPr>
        <p:spPr>
          <a:xfrm>
            <a:off x="185664" y="1499601"/>
            <a:ext cx="28563" cy="5198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6F7D6B-E180-A957-40F5-6C8C0898FB2D}"/>
              </a:ext>
            </a:extLst>
          </p:cNvPr>
          <p:cNvCxnSpPr/>
          <p:nvPr/>
        </p:nvCxnSpPr>
        <p:spPr>
          <a:xfrm>
            <a:off x="176117" y="6736319"/>
            <a:ext cx="5131999" cy="6664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4DCBC-8A0C-D677-0742-67D77B987333}"/>
              </a:ext>
            </a:extLst>
          </p:cNvPr>
          <p:cNvCxnSpPr/>
          <p:nvPr/>
        </p:nvCxnSpPr>
        <p:spPr>
          <a:xfrm flipH="1">
            <a:off x="5346193" y="1594829"/>
            <a:ext cx="33355" cy="518433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299F7E-4E0A-2BF6-1CB7-9E7540154EFB}"/>
              </a:ext>
            </a:extLst>
          </p:cNvPr>
          <p:cNvCxnSpPr/>
          <p:nvPr/>
        </p:nvCxnSpPr>
        <p:spPr>
          <a:xfrm>
            <a:off x="5705865" y="6730309"/>
            <a:ext cx="5836941" cy="7741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1DB7E2-479B-3669-1867-230592C54015}"/>
              </a:ext>
            </a:extLst>
          </p:cNvPr>
          <p:cNvCxnSpPr/>
          <p:nvPr/>
        </p:nvCxnSpPr>
        <p:spPr>
          <a:xfrm>
            <a:off x="5711811" y="1232934"/>
            <a:ext cx="17868" cy="543190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41E3EF-0D37-114C-A7F7-25E29AF7181E}"/>
              </a:ext>
            </a:extLst>
          </p:cNvPr>
          <p:cNvCxnSpPr/>
          <p:nvPr/>
        </p:nvCxnSpPr>
        <p:spPr>
          <a:xfrm>
            <a:off x="11560657" y="1232898"/>
            <a:ext cx="17868" cy="555697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C7EBB4-F2EF-F1E3-261F-19FC3B4590CF}"/>
              </a:ext>
            </a:extLst>
          </p:cNvPr>
          <p:cNvCxnSpPr/>
          <p:nvPr/>
        </p:nvCxnSpPr>
        <p:spPr>
          <a:xfrm>
            <a:off x="5753526" y="1232898"/>
            <a:ext cx="5771394" cy="1785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78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B5A37B8-192C-6B84-9FE3-327EE2FF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1621440"/>
            <a:ext cx="4295775" cy="4448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C8437D4-C20B-1426-5FEB-E2957CB8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71" y="1819656"/>
            <a:ext cx="6496186" cy="4051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61F5D9AC-599A-8E8C-C1B1-74F3A3084CFD}"/>
              </a:ext>
            </a:extLst>
          </p:cNvPr>
          <p:cNvSpPr/>
          <p:nvPr/>
        </p:nvSpPr>
        <p:spPr>
          <a:xfrm>
            <a:off x="970856" y="553823"/>
            <a:ext cx="3251993" cy="661119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IN">
                <a:solidFill>
                  <a:schemeClr val="bg1"/>
                </a:solidFill>
                <a:latin typeface="Abadi"/>
                <a:ea typeface="Calibri"/>
                <a:cs typeface="Calibri"/>
              </a:rPr>
              <a:t>Month-wise total spend trend</a:t>
            </a:r>
            <a:endParaRPr lang="en-US">
              <a:solidFill>
                <a:schemeClr val="bg1"/>
              </a:solidFill>
              <a:latin typeface="Abadi"/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D4B243F7-21C4-0FC2-B196-5A6EA0CBBDEC}"/>
              </a:ext>
            </a:extLst>
          </p:cNvPr>
          <p:cNvSpPr/>
          <p:nvPr/>
        </p:nvSpPr>
        <p:spPr>
          <a:xfrm>
            <a:off x="6503986" y="410966"/>
            <a:ext cx="4127529" cy="893404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27DA7-4A60-18E1-FD22-6CAD0186C328}"/>
              </a:ext>
            </a:extLst>
          </p:cNvPr>
          <p:cNvSpPr txBox="1"/>
          <p:nvPr/>
        </p:nvSpPr>
        <p:spPr>
          <a:xfrm>
            <a:off x="6500813" y="559594"/>
            <a:ext cx="46672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8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Transaction details when </a:t>
            </a:r>
            <a:r>
              <a:rPr lang="en-IN" sz="1800" baseline="0" err="1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cumulativespend</a:t>
            </a:r>
            <a:r>
              <a:rPr lang="en-IN" sz="18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 reaches 1,00,000 per card type</a:t>
            </a:r>
            <a:r>
              <a:rPr sz="1800">
                <a:solidFill>
                  <a:schemeClr val="bg1"/>
                </a:solidFill>
                <a:latin typeface="Abadi"/>
                <a:ea typeface="Calibri"/>
                <a:cs typeface="Calibri"/>
              </a:rPr>
              <a:t>​</a:t>
            </a:r>
            <a:endParaRPr lang="en-US">
              <a:solidFill>
                <a:schemeClr val="bg1"/>
              </a:solidFill>
              <a:latin typeface="Abad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45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B0B1CF3-71C4-3259-6989-46FE296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" y="2377440"/>
            <a:ext cx="470535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A71B453-6601-EB86-145C-586142D3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20" y="1584163"/>
            <a:ext cx="4238625" cy="5134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4D15C3B3-5F13-7794-7E65-31B3F65E4D19}"/>
              </a:ext>
            </a:extLst>
          </p:cNvPr>
          <p:cNvSpPr/>
          <p:nvPr/>
        </p:nvSpPr>
        <p:spPr>
          <a:xfrm>
            <a:off x="524189" y="530150"/>
            <a:ext cx="4990967" cy="768346"/>
          </a:xfrm>
          <a:prstGeom prst="snip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aseline="0">
                <a:latin typeface="Abadi"/>
                <a:ea typeface="Segoe UI"/>
                <a:cs typeface="Segoe UI"/>
              </a:rPr>
              <a:t>City with highest weekend spend-to-transaction ratio</a:t>
            </a:r>
            <a:endParaRPr lang="en-US" sz="2000">
              <a:latin typeface="Abadi"/>
            </a:endParaRPr>
          </a:p>
        </p:txBody>
      </p:sp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2376A241-915C-8A19-A4C4-15643FF62397}"/>
              </a:ext>
            </a:extLst>
          </p:cNvPr>
          <p:cNvSpPr/>
          <p:nvPr/>
        </p:nvSpPr>
        <p:spPr>
          <a:xfrm>
            <a:off x="6766063" y="518156"/>
            <a:ext cx="4550681" cy="768346"/>
          </a:xfrm>
          <a:prstGeom prst="snip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EAA4-6AF7-00A3-5E29-F4F8C954851E}"/>
              </a:ext>
            </a:extLst>
          </p:cNvPr>
          <p:cNvSpPr txBox="1"/>
          <p:nvPr/>
        </p:nvSpPr>
        <p:spPr>
          <a:xfrm>
            <a:off x="6762750" y="523875"/>
            <a:ext cx="425053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Highest spending </a:t>
            </a:r>
            <a:r>
              <a:rPr lang="en-IN" sz="2000" baseline="0" err="1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expensetype</a:t>
            </a:r>
            <a:r>
              <a:rPr lang="en-IN" sz="2000" baseline="0">
                <a:solidFill>
                  <a:schemeClr val="bg1"/>
                </a:solidFill>
                <a:latin typeface="Abadi"/>
                <a:ea typeface="Segoe UI"/>
                <a:cs typeface="Segoe UI"/>
              </a:rPr>
              <a:t> for each city</a:t>
            </a:r>
            <a:endParaRPr lang="en-US" sz="2000">
              <a:solidFill>
                <a:schemeClr val="bg1"/>
              </a:solidFill>
              <a:latin typeface="Abad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0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52C77401-6A31-B9E7-E6E7-B766F2C8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66986" cy="3263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5CED790-B778-F448-68B0-83A9394B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86" y="3276600"/>
            <a:ext cx="6077882" cy="34782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E9FF68C6-9FF6-85B0-DD15-4BB75FB83C28}"/>
              </a:ext>
            </a:extLst>
          </p:cNvPr>
          <p:cNvSpPr/>
          <p:nvPr/>
        </p:nvSpPr>
        <p:spPr>
          <a:xfrm>
            <a:off x="6604000" y="1041400"/>
            <a:ext cx="5134468" cy="105410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badi" panose="020B0604020104020204" pitchFamily="34" charset="0"/>
              </a:rPr>
              <a:t>Prepare the streaming folders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7C8940-3DC3-9DBF-56ED-8C6C8CEE96FD}"/>
              </a:ext>
            </a:extLst>
          </p:cNvPr>
          <p:cNvSpPr/>
          <p:nvPr/>
        </p:nvSpPr>
        <p:spPr>
          <a:xfrm>
            <a:off x="1295400" y="4432300"/>
            <a:ext cx="3771900" cy="125730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badi" panose="020B0604020104020204" pitchFamily="34" charset="0"/>
              </a:rPr>
              <a:t>Send the input folder with your csv as the first batch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02B322E-1B0D-96F2-BEA2-23F01752A8FE}"/>
              </a:ext>
            </a:extLst>
          </p:cNvPr>
          <p:cNvSpPr/>
          <p:nvPr/>
        </p:nvSpPr>
        <p:spPr>
          <a:xfrm>
            <a:off x="7891272" y="265176"/>
            <a:ext cx="2276856" cy="58521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Spark Streaming </a:t>
            </a:r>
          </a:p>
        </p:txBody>
      </p:sp>
    </p:spTree>
    <p:extLst>
      <p:ext uri="{BB962C8B-B14F-4D97-AF65-F5344CB8AC3E}">
        <p14:creationId xmlns:p14="http://schemas.microsoft.com/office/powerpoint/2010/main" val="221410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C55AB38-3A7D-4B34-DE77-87611D2C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93759" cy="482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F496052-E327-4C1F-FA2D-A71D507A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59" y="3581676"/>
            <a:ext cx="7209341" cy="3276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8A5CFD7F-9438-9C8D-A004-501B9292CFEF}"/>
              </a:ext>
            </a:extLst>
          </p:cNvPr>
          <p:cNvSpPr/>
          <p:nvPr/>
        </p:nvSpPr>
        <p:spPr>
          <a:xfrm>
            <a:off x="5905500" y="1181100"/>
            <a:ext cx="4787900" cy="1447938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badi" panose="020B0604020104020204" pitchFamily="34" charset="0"/>
              </a:rPr>
              <a:t>Define  schema and create the streaming </a:t>
            </a:r>
            <a:r>
              <a:rPr lang="en-IN" err="1">
                <a:latin typeface="Abadi" panose="020B0604020104020204" pitchFamily="34" charset="0"/>
              </a:rPr>
              <a:t>dataframe</a:t>
            </a:r>
            <a:r>
              <a:rPr lang="en-IN"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31E1177-7422-1633-C182-D80F931D086E}"/>
              </a:ext>
            </a:extLst>
          </p:cNvPr>
          <p:cNvSpPr/>
          <p:nvPr/>
        </p:nvSpPr>
        <p:spPr>
          <a:xfrm>
            <a:off x="340809" y="5029200"/>
            <a:ext cx="4212141" cy="106680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badi" panose="020B0604020104020204" pitchFamily="34" charset="0"/>
              </a:rPr>
              <a:t>Aggregate and write to console</a:t>
            </a:r>
          </a:p>
        </p:txBody>
      </p:sp>
    </p:spTree>
    <p:extLst>
      <p:ext uri="{BB962C8B-B14F-4D97-AF65-F5344CB8AC3E}">
        <p14:creationId xmlns:p14="http://schemas.microsoft.com/office/powerpoint/2010/main" val="115306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C895311-4898-389E-4306-DDB1BAC8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86" y="0"/>
            <a:ext cx="5778077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A51537F-931D-318B-6BD1-CE0869F5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0"/>
            <a:ext cx="6611937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1B4A182F-7324-3297-4983-F0D49CD9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476" y="4053236"/>
            <a:ext cx="2977674" cy="26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6E20637-0C90-E6B4-9E3E-30D9203909B6}"/>
              </a:ext>
            </a:extLst>
          </p:cNvPr>
          <p:cNvSpPr/>
          <p:nvPr/>
        </p:nvSpPr>
        <p:spPr>
          <a:xfrm>
            <a:off x="1320800" y="1270000"/>
            <a:ext cx="4350915" cy="838200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badi" panose="020B0604020104020204" pitchFamily="34" charset="0"/>
              </a:rPr>
              <a:t>Add more batches to simulate streaming</a:t>
            </a:r>
          </a:p>
        </p:txBody>
      </p:sp>
    </p:spTree>
    <p:extLst>
      <p:ext uri="{BB962C8B-B14F-4D97-AF65-F5344CB8AC3E}">
        <p14:creationId xmlns:p14="http://schemas.microsoft.com/office/powerpoint/2010/main" val="313427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Content Placeholder 10" descr="A graph with text and numbers">
            <a:extLst>
              <a:ext uri="{FF2B5EF4-FFF2-40B4-BE49-F238E27FC236}">
                <a16:creationId xmlns:a16="http://schemas.microsoft.com/office/drawing/2014/main" id="{35DF3250-624D-6100-854C-44FCFFC29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58" y="-511565"/>
            <a:ext cx="9371797" cy="8131386"/>
          </a:xfr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orking on computers&#10;&#10;AI-generated content may be incorrect.">
            <a:extLst>
              <a:ext uri="{FF2B5EF4-FFF2-40B4-BE49-F238E27FC236}">
                <a16:creationId xmlns:a16="http://schemas.microsoft.com/office/drawing/2014/main" id="{454BE896-A63D-5A5C-BCB7-E4948764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6" b="64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7297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BB7327-4D93-79BF-813F-39699A6E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" y="1214284"/>
            <a:ext cx="11286743" cy="54200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518C35-5BA5-B9E9-44CD-F5E6085E64D0}"/>
              </a:ext>
            </a:extLst>
          </p:cNvPr>
          <p:cNvSpPr/>
          <p:nvPr/>
        </p:nvSpPr>
        <p:spPr>
          <a:xfrm>
            <a:off x="3121286" y="148089"/>
            <a:ext cx="6269840" cy="84257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aseline="0">
                <a:latin typeface="Abadi"/>
              </a:rPr>
              <a:t>Overall Credit card spending insights and transaction analysis</a:t>
            </a:r>
            <a:endParaRPr lang="en-US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00A39811-5331-0A06-E9FC-AB630EC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" y="-1603"/>
            <a:ext cx="6212087" cy="509176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097B1D5-C944-B618-3876-11AFA6AF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5" y="3149623"/>
            <a:ext cx="5540945" cy="361693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9E03C9F3-2E50-29E1-2BFF-26A4AA3A3347}"/>
              </a:ext>
            </a:extLst>
          </p:cNvPr>
          <p:cNvSpPr/>
          <p:nvPr/>
        </p:nvSpPr>
        <p:spPr>
          <a:xfrm>
            <a:off x="328757" y="5354871"/>
            <a:ext cx="5969897" cy="64260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aseline="0">
                <a:latin typeface="Abadi"/>
                <a:ea typeface="Segoe UI"/>
                <a:cs typeface="Segoe UI"/>
              </a:rPr>
              <a:t>Gold Report – </a:t>
            </a:r>
            <a:r>
              <a:rPr lang="en-IN" sz="1800" baseline="0" err="1">
                <a:latin typeface="Abadi"/>
                <a:ea typeface="Segoe UI"/>
                <a:cs typeface="Segoe UI"/>
              </a:rPr>
              <a:t>Analyzes</a:t>
            </a:r>
            <a:r>
              <a:rPr lang="en-IN" sz="1800" baseline="0">
                <a:latin typeface="Abadi"/>
                <a:ea typeface="Segoe UI"/>
                <a:cs typeface="Segoe UI"/>
              </a:rPr>
              <a:t> mid -tier </a:t>
            </a:r>
            <a:r>
              <a:rPr lang="en-IN" sz="1800" baseline="0" err="1">
                <a:latin typeface="Abadi"/>
                <a:ea typeface="Segoe UI"/>
                <a:cs typeface="Segoe UI"/>
              </a:rPr>
              <a:t>customerspending</a:t>
            </a:r>
            <a:r>
              <a:rPr lang="en-IN" sz="1800" baseline="0">
                <a:latin typeface="Abadi"/>
                <a:ea typeface="Segoe UI"/>
                <a:cs typeface="Segoe UI"/>
              </a:rPr>
              <a:t> and city wise performance</a:t>
            </a:r>
            <a:endParaRPr lang="en-US">
              <a:latin typeface="Abadi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11CAC19-92DE-52D6-F302-EE5FF5E896E4}"/>
              </a:ext>
            </a:extLst>
          </p:cNvPr>
          <p:cNvSpPr/>
          <p:nvPr/>
        </p:nvSpPr>
        <p:spPr>
          <a:xfrm>
            <a:off x="6831704" y="1772799"/>
            <a:ext cx="5179646" cy="685442"/>
          </a:xfrm>
          <a:prstGeom prst="round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  <a:latin typeface="Abadi"/>
                <a:ea typeface="Calibri"/>
                <a:cs typeface="Calibri"/>
              </a:rPr>
              <a:t>Platinum Report – Focuses on </a:t>
            </a:r>
            <a:r>
              <a:rPr lang="en-IN" err="1">
                <a:solidFill>
                  <a:schemeClr val="bg1"/>
                </a:solidFill>
                <a:latin typeface="Abadi"/>
                <a:ea typeface="Calibri"/>
                <a:cs typeface="Calibri"/>
              </a:rPr>
              <a:t>premiumcustomer</a:t>
            </a:r>
            <a:r>
              <a:rPr lang="en-IN">
                <a:solidFill>
                  <a:schemeClr val="bg1"/>
                </a:solidFill>
                <a:latin typeface="Abadi"/>
                <a:ea typeface="Calibri"/>
                <a:cs typeface="Calibri"/>
              </a:rPr>
              <a:t> spending and high </a:t>
            </a:r>
            <a:r>
              <a:rPr lang="en-IN" err="1">
                <a:solidFill>
                  <a:schemeClr val="bg1"/>
                </a:solidFill>
                <a:latin typeface="Abadi"/>
                <a:ea typeface="Calibri"/>
                <a:cs typeface="Calibri"/>
              </a:rPr>
              <a:t>valuetransactions</a:t>
            </a:r>
            <a:endParaRPr lang="en-US">
              <a:solidFill>
                <a:schemeClr val="bg1"/>
              </a:solidFill>
              <a:latin typeface="Abad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9BF10-0686-6FE1-2480-79D496459558}"/>
              </a:ext>
            </a:extLst>
          </p:cNvPr>
          <p:cNvCxnSpPr/>
          <p:nvPr/>
        </p:nvCxnSpPr>
        <p:spPr>
          <a:xfrm flipV="1">
            <a:off x="3474720" y="5090161"/>
            <a:ext cx="0" cy="529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7B6F82-A9E9-2990-5473-4585FA504A67}"/>
              </a:ext>
            </a:extLst>
          </p:cNvPr>
          <p:cNvCxnSpPr>
            <a:cxnSpLocks/>
          </p:cNvCxnSpPr>
          <p:nvPr/>
        </p:nvCxnSpPr>
        <p:spPr>
          <a:xfrm>
            <a:off x="9272016" y="2458241"/>
            <a:ext cx="0" cy="691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9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EB155FC-3AE0-C276-884B-BDEE3057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01" y="1836292"/>
            <a:ext cx="9371798" cy="4850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EE76A5C4-A593-5862-299C-0C8FE7486D53}"/>
              </a:ext>
            </a:extLst>
          </p:cNvPr>
          <p:cNvSpPr/>
          <p:nvPr/>
        </p:nvSpPr>
        <p:spPr>
          <a:xfrm>
            <a:off x="1913263" y="185508"/>
            <a:ext cx="7755885" cy="1432980"/>
          </a:xfrm>
          <a:prstGeom prst="flowChartPrepa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aseline="0">
                <a:latin typeface="Calibri"/>
                <a:ea typeface="Segoe UI"/>
                <a:cs typeface="Segoe UI"/>
              </a:rPr>
              <a:t>Analyses premium Signature card spending </a:t>
            </a:r>
            <a:r>
              <a:rPr lang="en-IN" sz="1800" baseline="0" err="1">
                <a:latin typeface="Calibri"/>
                <a:ea typeface="Segoe UI"/>
                <a:cs typeface="Segoe UI"/>
              </a:rPr>
              <a:t>patterns,highlighting</a:t>
            </a:r>
            <a:r>
              <a:rPr lang="en-IN" sz="1800" baseline="0">
                <a:latin typeface="Calibri"/>
                <a:ea typeface="Segoe UI"/>
                <a:cs typeface="Segoe UI"/>
              </a:rPr>
              <a:t> high value transactions across cities </a:t>
            </a:r>
            <a:r>
              <a:rPr lang="en-IN" sz="1800" baseline="0" err="1">
                <a:latin typeface="Calibri"/>
                <a:ea typeface="Segoe UI"/>
                <a:cs typeface="Segoe UI"/>
              </a:rPr>
              <a:t>andtime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7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24A2391-D47C-EAD0-62F0-FB700C30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620256" cy="3588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F1F85B-0622-4CE1-8B8C-FBF5F6FB5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12" y="3529585"/>
            <a:ext cx="6446246" cy="3328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6038F0AA-2F04-78E8-B925-B980E7E52DA2}"/>
              </a:ext>
            </a:extLst>
          </p:cNvPr>
          <p:cNvSpPr/>
          <p:nvPr/>
        </p:nvSpPr>
        <p:spPr>
          <a:xfrm>
            <a:off x="7196328" y="758952"/>
            <a:ext cx="4206240" cy="1545336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Shows total spending comparison across all cities 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67AC38C9-B8AC-1AF9-31DE-C10885AE5830}"/>
              </a:ext>
            </a:extLst>
          </p:cNvPr>
          <p:cNvSpPr/>
          <p:nvPr/>
        </p:nvSpPr>
        <p:spPr>
          <a:xfrm>
            <a:off x="1004984" y="4279392"/>
            <a:ext cx="3666744" cy="1755649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Highlights the top 5 cities with the highest spend</a:t>
            </a:r>
          </a:p>
        </p:txBody>
      </p:sp>
    </p:spTree>
    <p:extLst>
      <p:ext uri="{BB962C8B-B14F-4D97-AF65-F5344CB8AC3E}">
        <p14:creationId xmlns:p14="http://schemas.microsoft.com/office/powerpoint/2010/main" val="263953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806DE75-EE6E-D038-17E3-1D8198C6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50" y="1488547"/>
            <a:ext cx="925639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91C676F0-6836-688B-F44E-C68BBDACB2EB}"/>
              </a:ext>
            </a:extLst>
          </p:cNvPr>
          <p:cNvSpPr/>
          <p:nvPr/>
        </p:nvSpPr>
        <p:spPr>
          <a:xfrm>
            <a:off x="2429255" y="502940"/>
            <a:ext cx="7022592" cy="740644"/>
          </a:xfrm>
          <a:prstGeom prst="flowChartPrepa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r>
              <a:rPr lang="en-IN"/>
              <a:t>Highlights the top 5 cities with the highest spend in geographical format</a:t>
            </a:r>
          </a:p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1056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058" name="Picture 1057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F7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32FB443-176B-11A5-2218-B9122AE1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" r="1" b="21769"/>
          <a:stretch>
            <a:fillRect/>
          </a:stretch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09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graph of growth and growth of business&#10;&#10;AI-generated content may be incorrect.">
            <a:extLst>
              <a:ext uri="{FF2B5EF4-FFF2-40B4-BE49-F238E27FC236}">
                <a16:creationId xmlns:a16="http://schemas.microsoft.com/office/drawing/2014/main" id="{3B4D20E3-7DD5-217F-4B85-17D71F31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1479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F2D44-C2A7-6190-F70D-50BF8B48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16400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FDC7B3-BB42-2BC7-6C46-766AAA56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A397B-EA2A-8370-EE9B-176896E7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>
                <a:solidFill>
                  <a:srgbClr val="FFFFFF"/>
                </a:solidFill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50566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E26-D76A-0ACB-70A1-9AE5E345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C57A7-A618-096E-A18C-8C16150B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AEAD-738D-46C8-A619-6D6F4321A9DF}" type="datetime1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E5719-735F-E4AD-ED69-1DF327FB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1A9F9-3576-7C75-46BC-89BD5772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3C0A8-AB91-FF19-FAE4-8B32D1FD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4E3A0C-E056-FA82-39BE-BA37E01CC986}"/>
              </a:ext>
            </a:extLst>
          </p:cNvPr>
          <p:cNvSpPr txBox="1"/>
          <p:nvPr/>
        </p:nvSpPr>
        <p:spPr>
          <a:xfrm>
            <a:off x="1651000" y="2133600"/>
            <a:ext cx="471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Nova" panose="020B05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995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B50BC44B-BF1F-DDD9-96C8-E4B6F11D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" y="0"/>
            <a:ext cx="7061200" cy="6858000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8A1CB1-0660-9A45-AE79-A54FAD7CC94C}"/>
              </a:ext>
            </a:extLst>
          </p:cNvPr>
          <p:cNvCxnSpPr>
            <a:cxnSpLocks/>
          </p:cNvCxnSpPr>
          <p:nvPr/>
        </p:nvCxnSpPr>
        <p:spPr>
          <a:xfrm>
            <a:off x="9779267" y="914400"/>
            <a:ext cx="0" cy="48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82D7FC-9569-CCCC-58E6-6057E9DBC72D}"/>
              </a:ext>
            </a:extLst>
          </p:cNvPr>
          <p:cNvCxnSpPr/>
          <p:nvPr/>
        </p:nvCxnSpPr>
        <p:spPr>
          <a:xfrm>
            <a:off x="9779267" y="2050181"/>
            <a:ext cx="0" cy="67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D86BA7-3B8A-A15C-E878-C04BCC7CF6CB}"/>
              </a:ext>
            </a:extLst>
          </p:cNvPr>
          <p:cNvCxnSpPr/>
          <p:nvPr/>
        </p:nvCxnSpPr>
        <p:spPr>
          <a:xfrm>
            <a:off x="9779267" y="3098017"/>
            <a:ext cx="0" cy="91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6EBC1B-729A-C92A-0902-80EA99DDF418}"/>
              </a:ext>
            </a:extLst>
          </p:cNvPr>
          <p:cNvCxnSpPr/>
          <p:nvPr/>
        </p:nvCxnSpPr>
        <p:spPr>
          <a:xfrm>
            <a:off x="9779267" y="4654843"/>
            <a:ext cx="0" cy="80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8604C-C9F4-79AA-0E94-79E071B5C197}"/>
              </a:ext>
            </a:extLst>
          </p:cNvPr>
          <p:cNvSpPr/>
          <p:nvPr/>
        </p:nvSpPr>
        <p:spPr>
          <a:xfrm>
            <a:off x="8852991" y="348476"/>
            <a:ext cx="2092720" cy="756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Data 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77943-8770-A09E-4A55-4A8DA50CDC6E}"/>
              </a:ext>
            </a:extLst>
          </p:cNvPr>
          <p:cNvSpPr/>
          <p:nvPr/>
        </p:nvSpPr>
        <p:spPr>
          <a:xfrm>
            <a:off x="8674103" y="1446268"/>
            <a:ext cx="2345058" cy="7568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Data Ingestion &amp; Orchestration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1C7AF9-A679-DBE0-C631-3C7B752346D0}"/>
              </a:ext>
            </a:extLst>
          </p:cNvPr>
          <p:cNvSpPr/>
          <p:nvPr/>
        </p:nvSpPr>
        <p:spPr>
          <a:xfrm>
            <a:off x="8398020" y="2728685"/>
            <a:ext cx="3082780" cy="700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Lakehouse Data Lake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B93098-7877-26D4-955B-6239D0F24F5C}"/>
              </a:ext>
            </a:extLst>
          </p:cNvPr>
          <p:cNvSpPr/>
          <p:nvPr/>
        </p:nvSpPr>
        <p:spPr>
          <a:xfrm>
            <a:off x="8674103" y="4008512"/>
            <a:ext cx="2465696" cy="700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Data Processing &amp; Analytics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E36B5C-91D7-945C-8FA5-8370F560DD3C}"/>
              </a:ext>
            </a:extLst>
          </p:cNvPr>
          <p:cNvSpPr/>
          <p:nvPr/>
        </p:nvSpPr>
        <p:spPr>
          <a:xfrm>
            <a:off x="8852991" y="5194300"/>
            <a:ext cx="2074751" cy="9633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Visualization &amp; Consumption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8F11-C80C-2017-7905-6009A3C3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615A5-3669-1B6D-B457-ECD40B88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2F93D-422E-42C8-BB28-55B0B374B666}" type="datetime1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EFB7B-FEBB-4F38-DA11-C4763E50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1C24-9197-9D96-6229-4D54E766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6ED9-210B-DE28-4C76-4B77EF868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9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88" y="1405288"/>
            <a:ext cx="6517898" cy="760395"/>
          </a:xfrm>
          <a:noFill/>
        </p:spPr>
        <p:txBody>
          <a:bodyPr>
            <a:noAutofit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cap="none" spc="0">
                <a:latin typeface="Arial Nova" panose="020B05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name</a:t>
            </a:r>
            <a:r>
              <a:rPr lang="en-US" sz="1800" cap="none" spc="0">
                <a:latin typeface="Arial Nova" panose="020B05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: </a:t>
            </a:r>
            <a:r>
              <a:rPr lang="en-US" sz="2400" cap="none" spc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Credit Card Transaction Dataset</a:t>
            </a:r>
            <a:br>
              <a:rPr lang="en-US" sz="1800" cap="none" spc="0">
                <a:latin typeface="Arial Nova" panose="020B05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1800" spc="0">
              <a:latin typeface="Arial Nova" panose="020B05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776186" y="-44450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894" y="445649"/>
            <a:ext cx="3093025" cy="616017"/>
          </a:xfrm>
        </p:spPr>
        <p:txBody>
          <a:bodyPr>
            <a:normAutofit/>
          </a:bodyPr>
          <a:lstStyle/>
          <a:p>
            <a:r>
              <a:rPr lang="en-US">
                <a:latin typeface="Abadi"/>
              </a:rPr>
              <a:t>Data Description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1B025-6390-AD72-EA9B-BEDE7D7C5C27}"/>
              </a:ext>
            </a:extLst>
          </p:cNvPr>
          <p:cNvSpPr txBox="1"/>
          <p:nvPr/>
        </p:nvSpPr>
        <p:spPr>
          <a:xfrm>
            <a:off x="393700" y="1981201"/>
            <a:ext cx="69888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/>
              <a:t>This dataset contains historical records of credit card transactions made by customers.</a:t>
            </a:r>
          </a:p>
          <a:p>
            <a:endParaRPr lang="en-US" sz="20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/>
              <a:t>Each record represents a single transaction, capturing essential details such as the transaction date, card type used, expense category, customer gender, and transaction amount.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/>
              <a:t>The dataset is designed to analyze customer spending behavior, identify transaction patterns, and generate financial insights.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/>
              <a:t> It is suitable for exploratory data analysis, visualization, and business intelligence applications in the banking and financial domain.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B50C2CF-80CE-D6F7-B300-842112F755B7}"/>
              </a:ext>
            </a:extLst>
          </p:cNvPr>
          <p:cNvSpPr/>
          <p:nvPr/>
        </p:nvSpPr>
        <p:spPr>
          <a:xfrm>
            <a:off x="0" y="0"/>
            <a:ext cx="4809744" cy="3305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/>
              <a:t>Date</a:t>
            </a:r>
            <a:r>
              <a:rPr lang="en-US"/>
              <a:t>: Represents the date on which the transaction occurred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Stored in DD-MMM-YY format</a:t>
            </a:r>
          </a:p>
          <a:p>
            <a:r>
              <a:rPr lang="en-US"/>
              <a:t>Enables: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Time-based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Monthly and yearly trend identification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Seasonal spending insights</a:t>
            </a:r>
          </a:p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7ED1A6-1338-FF16-52AF-2DEC68CF35FB}"/>
              </a:ext>
            </a:extLst>
          </p:cNvPr>
          <p:cNvSpPr/>
          <p:nvPr/>
        </p:nvSpPr>
        <p:spPr>
          <a:xfrm>
            <a:off x="3351276" y="2642616"/>
            <a:ext cx="3447288" cy="24140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 </a:t>
            </a:r>
          </a:p>
          <a:p>
            <a:r>
              <a:rPr lang="en-US" u="sng" err="1"/>
              <a:t>CardType</a:t>
            </a:r>
            <a:r>
              <a:rPr lang="en-US"/>
              <a:t>: Indicates the type of credit card used</a:t>
            </a:r>
          </a:p>
          <a:p>
            <a:r>
              <a:rPr lang="en-US"/>
              <a:t>Examples: Gold, Silver, Platinum, Signature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Helps in analyzing spending patterns across different card categories</a:t>
            </a:r>
          </a:p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C705C-CEC1-6C76-29EB-9495234B02E4}"/>
              </a:ext>
            </a:extLst>
          </p:cNvPr>
          <p:cNvSpPr/>
          <p:nvPr/>
        </p:nvSpPr>
        <p:spPr>
          <a:xfrm>
            <a:off x="-67377" y="2884932"/>
            <a:ext cx="3724977" cy="4343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sng" err="1"/>
              <a:t>ExpenseType</a:t>
            </a:r>
            <a:r>
              <a:rPr lang="en-US" u="sng"/>
              <a:t>:</a:t>
            </a:r>
            <a:r>
              <a:rPr lang="en-US"/>
              <a:t> Represents the category of spending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Common categories </a:t>
            </a:r>
            <a:r>
              <a:rPr lang="en-US" err="1"/>
              <a:t>include:Bills</a:t>
            </a:r>
            <a:r>
              <a:rPr lang="en-US"/>
              <a:t>, Fuel, Grocery, Entertainment, Travel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Used to understand customer lifestyle and spending priorities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843DA8-87E6-9CF3-F243-465BC766A551}"/>
              </a:ext>
            </a:extLst>
          </p:cNvPr>
          <p:cNvSpPr/>
          <p:nvPr/>
        </p:nvSpPr>
        <p:spPr>
          <a:xfrm>
            <a:off x="4143756" y="310896"/>
            <a:ext cx="3904488" cy="24140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sng"/>
              <a:t>Gender</a:t>
            </a:r>
            <a:r>
              <a:rPr lang="en-US"/>
              <a:t>: Gender of the cardholder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Values: M – Male, F – Female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Useful for demographic-based spending analysis</a:t>
            </a:r>
          </a:p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2795D3-C2FC-1C19-DBDA-BF2C48B6657E}"/>
              </a:ext>
            </a:extLst>
          </p:cNvPr>
          <p:cNvSpPr/>
          <p:nvPr/>
        </p:nvSpPr>
        <p:spPr>
          <a:xfrm>
            <a:off x="3561347" y="5110226"/>
            <a:ext cx="6189044" cy="1747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/>
              <a:t>Amount: </a:t>
            </a:r>
            <a:r>
              <a:rPr lang="en-US"/>
              <a:t>Monetary value of the transaction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Used for: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Total and average spending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Identifying high-value transactions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Financial trend evaluation</a:t>
            </a:r>
          </a:p>
          <a:p>
            <a:pPr algn="ctr"/>
            <a:endParaRPr lang="en-IN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8CCC7B4-83D6-E36A-3589-658649B08848}"/>
              </a:ext>
            </a:extLst>
          </p:cNvPr>
          <p:cNvSpPr/>
          <p:nvPr/>
        </p:nvSpPr>
        <p:spPr>
          <a:xfrm rot="1023476">
            <a:off x="8333736" y="475643"/>
            <a:ext cx="3551740" cy="3692946"/>
          </a:xfrm>
          <a:prstGeom prst="cloud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>
                <a:latin typeface="Abadi" panose="020B0604020104020204" pitchFamily="34" charset="0"/>
                <a:cs typeface="Aharoni" panose="020F0502020204030204" pitchFamily="2" charset="-79"/>
              </a:rPr>
              <a:t>Dataset Attributes and uses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105" name="Picture 4104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 rocket taking off from the sky&#10;&#10;AI-generated content may be incorrect.">
            <a:extLst>
              <a:ext uri="{FF2B5EF4-FFF2-40B4-BE49-F238E27FC236}">
                <a16:creationId xmlns:a16="http://schemas.microsoft.com/office/drawing/2014/main" id="{98126A09-5A4A-DAA2-7A6D-AFBB84B6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8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FF9A4C2-A0C9-EF44-62FA-EA3D21FDA9C4}"/>
              </a:ext>
            </a:extLst>
          </p:cNvPr>
          <p:cNvSpPr/>
          <p:nvPr/>
        </p:nvSpPr>
        <p:spPr>
          <a:xfrm>
            <a:off x="1028700" y="407769"/>
            <a:ext cx="4699000" cy="646331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Problem Statement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68540-4ADD-DF2F-CE6A-3817012ABF01}"/>
              </a:ext>
            </a:extLst>
          </p:cNvPr>
          <p:cNvSpPr txBox="1"/>
          <p:nvPr/>
        </p:nvSpPr>
        <p:spPr>
          <a:xfrm>
            <a:off x="4203700" y="1651000"/>
            <a:ext cx="786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Credit card transactions are generated daily across different cities, card types, and expense categories for PK&amp;G Finance Company.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Raw transaction data is large and difficult to analyze directly.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The goal of this project is to process and analyze credit card transaction data to understand spending patterns.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The project focuses on answering business questions such as top spending cities, highest spending months, cumulative spends, </a:t>
            </a:r>
          </a:p>
          <a:p>
            <a:r>
              <a:rPr lang="en-US" sz="2000">
                <a:latin typeface="Abadi" panose="020B0604020104020204" pitchFamily="34" charset="0"/>
              </a:rPr>
              <a:t>    and weekly/Monthly transaction behavior.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Processed data is visualized using Power BI reports to help stakeholders easily understand the insights.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>
                <a:latin typeface="Abadi" panose="020B0604020104020204" pitchFamily="34" charset="0"/>
              </a:rPr>
              <a:t>This project helps convert raw data into meaningful information </a:t>
            </a:r>
          </a:p>
          <a:p>
            <a:r>
              <a:rPr lang="en-US" sz="2000">
                <a:latin typeface="Abadi" panose="020B0604020104020204" pitchFamily="34" charset="0"/>
              </a:rPr>
              <a:t>     for better business decisions.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BF37E-173D-7FAB-2A55-C4C2B6C5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479" y="-189131"/>
            <a:ext cx="7652479" cy="5262107"/>
          </a:xfrm>
          <a:prstGeom prst="rect">
            <a:avLst/>
          </a:prstGeom>
        </p:spPr>
      </p:pic>
      <p:pic>
        <p:nvPicPr>
          <p:cNvPr id="25" name="Picture 24" descr="A person sitting on a target with graphics above him&#10;&#10;AI-generated content may be incorrect.">
            <a:extLst>
              <a:ext uri="{FF2B5EF4-FFF2-40B4-BE49-F238E27FC236}">
                <a16:creationId xmlns:a16="http://schemas.microsoft.com/office/drawing/2014/main" id="{F966698F-55A8-1170-A912-17C9E00CF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254258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65658-F92E-3DCF-B7B9-631CA8F24638}"/>
              </a:ext>
            </a:extLst>
          </p:cNvPr>
          <p:cNvSpPr txBox="1"/>
          <p:nvPr/>
        </p:nvSpPr>
        <p:spPr>
          <a:xfrm>
            <a:off x="4049127" y="172955"/>
            <a:ext cx="40807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>
                <a:solidFill>
                  <a:schemeClr val="bg1"/>
                </a:solidFill>
                <a:highlight>
                  <a:srgbClr val="800000"/>
                </a:highlight>
                <a:latin typeface="Algerian"/>
                <a:ea typeface="Calibri"/>
                <a:cs typeface="Calibri"/>
              </a:rPr>
              <a:t>Data Ingestion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680A-5CCD-1C8B-A88A-FCB8EBEADC70}"/>
              </a:ext>
            </a:extLst>
          </p:cNvPr>
          <p:cNvSpPr txBox="1"/>
          <p:nvPr/>
        </p:nvSpPr>
        <p:spPr>
          <a:xfrm>
            <a:off x="577515" y="952901"/>
            <a:ext cx="1501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/>
              <a:t>NIFI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D4A65-A018-A678-B7D8-036BEEBA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82" y="3343243"/>
            <a:ext cx="6758570" cy="1343026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75000"/>
              </a:scheme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A21575-3A4F-2094-3BCA-057A95519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" y="5092439"/>
            <a:ext cx="6758569" cy="1130358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25000"/>
              </a:scheme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C13B1-1B0C-7490-11E1-C17D869BF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14" y="1692610"/>
            <a:ext cx="6165564" cy="14202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9E01E2-039C-14D2-4E22-7E627D84F3F0}"/>
              </a:ext>
            </a:extLst>
          </p:cNvPr>
          <p:cNvSpPr/>
          <p:nvPr/>
        </p:nvSpPr>
        <p:spPr>
          <a:xfrm>
            <a:off x="7796463" y="1899252"/>
            <a:ext cx="3137836" cy="76039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Moves files from source folder to target folder</a:t>
            </a:r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3704CC-BCAE-122B-ED70-A313E066073F}"/>
              </a:ext>
            </a:extLst>
          </p:cNvPr>
          <p:cNvSpPr/>
          <p:nvPr/>
        </p:nvSpPr>
        <p:spPr>
          <a:xfrm>
            <a:off x="818148" y="3668246"/>
            <a:ext cx="2974206" cy="6930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Transfers local files into HDFS.</a:t>
            </a:r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8CF873-14DD-6B88-DF5D-19BCD01CE788}"/>
              </a:ext>
            </a:extLst>
          </p:cNvPr>
          <p:cNvSpPr/>
          <p:nvPr/>
        </p:nvSpPr>
        <p:spPr>
          <a:xfrm>
            <a:off x="8595360" y="5199479"/>
            <a:ext cx="2916455" cy="83133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Pulls data from an API and lands it safely in HDFS</a:t>
            </a:r>
            <a:endParaRPr lang="en-IN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3B46648-2DC6-E475-B1BE-644B3DD1A924}"/>
              </a:ext>
            </a:extLst>
          </p:cNvPr>
          <p:cNvCxnSpPr/>
          <p:nvPr/>
        </p:nvCxnSpPr>
        <p:spPr>
          <a:xfrm>
            <a:off x="6439301" y="2242686"/>
            <a:ext cx="1357162" cy="163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423CF6-C9ED-7D35-2639-62A8203B071E}"/>
              </a:ext>
            </a:extLst>
          </p:cNvPr>
          <p:cNvCxnSpPr>
            <a:stCxn id="17" idx="3"/>
          </p:cNvCxnSpPr>
          <p:nvPr/>
        </p:nvCxnSpPr>
        <p:spPr>
          <a:xfrm>
            <a:off x="3792354" y="4014756"/>
            <a:ext cx="1525328" cy="133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A6E275-4FAE-D972-3D6C-03C1FD1765A8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6824312" y="5615146"/>
            <a:ext cx="1771048" cy="102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E1B0994CA3746A395A9D2DBFC5AC0" ma:contentTypeVersion="5" ma:contentTypeDescription="Create a new document." ma:contentTypeScope="" ma:versionID="4b40c049a75a8a181f8f91954ffc5d84">
  <xsd:schema xmlns:xsd="http://www.w3.org/2001/XMLSchema" xmlns:xs="http://www.w3.org/2001/XMLSchema" xmlns:p="http://schemas.microsoft.com/office/2006/metadata/properties" xmlns:ns3="faa5f13d-75b3-4f10-a216-38761d38c680" targetNamespace="http://schemas.microsoft.com/office/2006/metadata/properties" ma:root="true" ma:fieldsID="6259c98c4a812efe6a800bb2ca661e11" ns3:_="">
    <xsd:import namespace="faa5f13d-75b3-4f10-a216-38761d38c68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f13d-75b3-4f10-a216-38761d38c68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a5f13d-75b3-4f10-a216-38761d38c680" xsi:nil="true"/>
  </documentManagement>
</p:properties>
</file>

<file path=customXml/itemProps1.xml><?xml version="1.0" encoding="utf-8"?>
<ds:datastoreItem xmlns:ds="http://schemas.openxmlformats.org/officeDocument/2006/customXml" ds:itemID="{D37E8B3A-8058-440C-A437-AEF634C2352C}">
  <ds:schemaRefs>
    <ds:schemaRef ds:uri="faa5f13d-75b3-4f10-a216-38761d38c6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faa5f13d-75b3-4f10-a216-38761d38c6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40</Slides>
  <Notes>11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Gallery</vt:lpstr>
      <vt:lpstr>1_Gallery</vt:lpstr>
      <vt:lpstr>Office 2013 - 2022 Theme</vt:lpstr>
      <vt:lpstr>Credit card transaction analysis</vt:lpstr>
      <vt:lpstr>PowerPoint Presentation</vt:lpstr>
      <vt:lpstr>PowerPoint Presentation</vt:lpstr>
      <vt:lpstr>PowerPoint Presentation</vt:lpstr>
      <vt:lpstr>Dataset name: Credit Card Transaction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Nikhilavaishnavi Katteboina</dc:creator>
  <cp:revision>2</cp:revision>
  <dcterms:created xsi:type="dcterms:W3CDTF">2026-01-06T07:40:57Z</dcterms:created>
  <dcterms:modified xsi:type="dcterms:W3CDTF">2026-01-13T14:46:06Z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0x010100514E1B0994CA3746A395A9D2DBFC5AC0</vt:lpwstr>
  </property>
  <property fmtid="{D5CDD505-2E9C-101B-9397-08002B2CF9AE}" pid="3" name="MediaServiceImageTags">
    <vt:lpwstr/>
  </property>
  <property fmtid="{D5CDD505-2E9C-101B-9397-08002B2CF9AE}" pid="4" name="MSIP_Label_ec655256-13e9-4c0b-ba73-c54361842301_Enabled">
    <vt:lpwstr>true</vt:lpwstr>
  </property>
  <property fmtid="{D5CDD505-2E9C-101B-9397-08002B2CF9AE}" pid="5" name="MSIP_Label_ec655256-13e9-4c0b-ba73-c54361842301_SetDate">
    <vt:lpwstr>2026-01-06T09:28:12Z</vt:lpwstr>
  </property>
  <property fmtid="{D5CDD505-2E9C-101B-9397-08002B2CF9AE}" pid="6" name="MSIP_Label_ec655256-13e9-4c0b-ba73-c54361842301_Method">
    <vt:lpwstr>Privileged</vt:lpwstr>
  </property>
  <property fmtid="{D5CDD505-2E9C-101B-9397-08002B2CF9AE}" pid="7" name="MSIP_Label_ec655256-13e9-4c0b-ba73-c54361842301_Name">
    <vt:lpwstr>Public</vt:lpwstr>
  </property>
  <property fmtid="{D5CDD505-2E9C-101B-9397-08002B2CF9AE}" pid="8" name="MSIP_Label_ec655256-13e9-4c0b-ba73-c54361842301_SiteId">
    <vt:lpwstr>edf442f5-b994-4c86-a131-b42b03a16c95</vt:lpwstr>
  </property>
  <property fmtid="{D5CDD505-2E9C-101B-9397-08002B2CF9AE}" pid="9" name="MSIP_Label_ec655256-13e9-4c0b-ba73-c54361842301_ActionId">
    <vt:lpwstr>a9327cf2-097c-4d09-a7f9-b4ef3c717e53</vt:lpwstr>
  </property>
  <property fmtid="{D5CDD505-2E9C-101B-9397-08002B2CF9AE}" pid="10" name="MSIP_Label_ec655256-13e9-4c0b-ba73-c54361842301_ContentBits">
    <vt:lpwstr>0</vt:lpwstr>
  </property>
  <property fmtid="{D5CDD505-2E9C-101B-9397-08002B2CF9AE}" pid="11" name="MSIP_Label_ec655256-13e9-4c0b-ba73-c54361842301_Tag">
    <vt:lpwstr>10, 0, 1, 1</vt:lpwstr>
  </property>
</Properties>
</file>